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7" r:id="rId6"/>
    <p:sldId id="259" r:id="rId7"/>
    <p:sldId id="268" r:id="rId8"/>
    <p:sldId id="260" r:id="rId9"/>
    <p:sldId id="269" r:id="rId10"/>
    <p:sldId id="261" r:id="rId11"/>
    <p:sldId id="270" r:id="rId12"/>
    <p:sldId id="262" r:id="rId13"/>
    <p:sldId id="271" r:id="rId14"/>
    <p:sldId id="263" r:id="rId15"/>
    <p:sldId id="272" r:id="rId16"/>
    <p:sldId id="264" r:id="rId17"/>
    <p:sldId id="273" r:id="rId18"/>
    <p:sldId id="265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  <a:srgbClr val="FF9933"/>
    <a:srgbClr val="00CC00"/>
    <a:srgbClr val="008080"/>
    <a:srgbClr val="006600"/>
    <a:srgbClr val="000066"/>
    <a:srgbClr val="CC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65" autoAdjust="0"/>
    <p:restoredTop sz="94660"/>
  </p:normalViewPr>
  <p:slideViewPr>
    <p:cSldViewPr>
      <p:cViewPr varScale="1">
        <p:scale>
          <a:sx n="70" d="100"/>
          <a:sy n="70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32C45-BED8-4D46-8EF5-87B563A219E3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69AA9-F715-48F7-8652-F55F26369A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1DFC-36CB-4CB2-982B-150FECC9D5B3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F02AC-6F2B-4ABB-9DAF-986957B069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8B65B-9276-47EE-B884-5295B2E7E277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D5DC4-9AC4-4FDC-8A91-35737D946B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9B446-913A-42DC-B4EB-0A1272393ABD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EA61-CF76-4A41-9DC0-3CA7C5B488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2D815-C96D-4251-9FD3-26626EBA1C81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78556-BFCE-4D8F-8F7B-B7FB14CBF7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F72B1-543E-4C5E-B487-DE66EA01C6FE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D362-0CA6-4EC1-9875-2EA0E2F4C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B75D3-1C95-4113-BE99-185BBE502EAA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08ABF-EB8F-4B2A-88C7-42C59FA844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C37DA-C58E-498D-B8FF-53DECDC5896D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A680-6BA4-47B8-B757-15F8512B8D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AEF76-D37B-4944-8E7A-0695F69DDF2A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FBCB-B0FB-4102-A3D9-E4440BBE4D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34B1F-EFDF-4C02-B0AC-251AF1C76F18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E390B-2936-4E73-B84C-31A2DF019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42528-1DC0-4ACE-A870-217E2A683E4F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4ED38-BD30-43F7-9BE0-3BF04EABD9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3D5EEA-2B65-49F3-977E-83697E8579E0}" type="datetimeFigureOut">
              <a:rPr lang="en-GB"/>
              <a:pPr>
                <a:defRPr/>
              </a:pPr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93ED50-FEB6-4120-8B8D-AF4FE4C62F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Esbonio</a:t>
            </a:r>
            <a:br>
              <a:rPr lang="en-GB" smtClean="0"/>
            </a:br>
            <a:r>
              <a:rPr lang="en-GB" smtClean="0"/>
              <a:t>Nodweddion Ieithyddol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Cofio</a:t>
            </a:r>
            <a:r>
              <a:rPr lang="en-GB" dirty="0" smtClean="0"/>
              <a:t> </a:t>
            </a:r>
            <a:r>
              <a:rPr lang="en-GB" dirty="0" err="1" smtClean="0"/>
              <a:t>Capel</a:t>
            </a:r>
            <a:r>
              <a:rPr lang="en-GB" dirty="0" smtClean="0"/>
              <a:t> </a:t>
            </a:r>
            <a:r>
              <a:rPr lang="en-GB" dirty="0" err="1" smtClean="0"/>
              <a:t>Celyn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35" name="Rectangle 1"/>
          <p:cNvSpPr>
            <a:spLocks noChangeArrowheads="1"/>
          </p:cNvSpPr>
          <p:nvPr/>
        </p:nvSpPr>
        <p:spPr bwMode="auto">
          <a:xfrm>
            <a:off x="468313" y="1052513"/>
            <a:ext cx="8280400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600" b="1" u="sng" dirty="0" err="1"/>
              <a:t>Testun</a:t>
            </a:r>
            <a:r>
              <a:rPr lang="en-GB" sz="1600" b="1" u="sng" dirty="0"/>
              <a:t> </a:t>
            </a:r>
            <a:r>
              <a:rPr lang="en-GB" sz="1600" b="1" u="sng" dirty="0" err="1"/>
              <a:t>Esbonio</a:t>
            </a:r>
            <a:endParaRPr lang="en-GB" sz="1600" b="1" dirty="0"/>
          </a:p>
          <a:p>
            <a:pPr algn="ctr"/>
            <a:r>
              <a:rPr lang="en-GB" sz="1600" b="1" dirty="0"/>
              <a:t>Pam y </a:t>
            </a:r>
            <a:r>
              <a:rPr lang="en-GB" sz="1600" b="1" dirty="0" err="1"/>
              <a:t>dewiswyd</a:t>
            </a:r>
            <a:r>
              <a:rPr lang="en-GB" sz="1600" b="1" dirty="0"/>
              <a:t> Tryweryn </a:t>
            </a:r>
            <a:r>
              <a:rPr lang="en-GB" sz="1600" b="1" dirty="0" err="1"/>
              <a:t>ar</a:t>
            </a:r>
            <a:r>
              <a:rPr lang="en-GB" sz="1600" b="1" dirty="0"/>
              <a:t> </a:t>
            </a:r>
            <a:r>
              <a:rPr lang="en-GB" sz="1600" b="1" dirty="0" err="1"/>
              <a:t>gyfer</a:t>
            </a:r>
            <a:r>
              <a:rPr lang="en-GB" sz="1600" b="1" dirty="0"/>
              <a:t> y </a:t>
            </a:r>
            <a:r>
              <a:rPr lang="en-GB" sz="1600" b="1" dirty="0" err="1"/>
              <a:t>Gronfa</a:t>
            </a:r>
            <a:r>
              <a:rPr lang="en-GB" sz="1600" b="1" dirty="0"/>
              <a:t> </a:t>
            </a:r>
            <a:r>
              <a:rPr lang="en-GB" sz="1600" b="1" dirty="0" err="1"/>
              <a:t>Ddŵr</a:t>
            </a:r>
            <a:r>
              <a:rPr lang="en-GB" sz="1600" b="1" dirty="0"/>
              <a:t>?</a:t>
            </a:r>
            <a:endParaRPr lang="en-GB" sz="1600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5724525" y="476250"/>
            <a:ext cx="288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CC0000"/>
                </a:solidFill>
              </a:rPr>
              <a:t>Iaith amhersonol</a:t>
            </a:r>
          </a:p>
        </p:txBody>
      </p:sp>
      <p:pic>
        <p:nvPicPr>
          <p:cNvPr id="18438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2924175"/>
            <a:ext cx="1441450" cy="123983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35" name="Rectangle 1"/>
          <p:cNvSpPr>
            <a:spLocks noChangeArrowheads="1"/>
          </p:cNvSpPr>
          <p:nvPr/>
        </p:nvSpPr>
        <p:spPr bwMode="auto">
          <a:xfrm>
            <a:off x="468313" y="1052513"/>
            <a:ext cx="8280400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600" b="1" u="sng" dirty="0" err="1"/>
              <a:t>Testun</a:t>
            </a:r>
            <a:r>
              <a:rPr lang="en-GB" sz="1600" b="1" u="sng" dirty="0"/>
              <a:t> </a:t>
            </a:r>
            <a:r>
              <a:rPr lang="en-GB" sz="1600" b="1" u="sng" dirty="0" err="1"/>
              <a:t>Esbonio</a:t>
            </a:r>
            <a:endParaRPr lang="en-GB" sz="1600" b="1" dirty="0"/>
          </a:p>
          <a:p>
            <a:pPr algn="ctr"/>
            <a:r>
              <a:rPr lang="en-GB" sz="1600" b="1" dirty="0"/>
              <a:t>Pam y </a:t>
            </a:r>
            <a:r>
              <a:rPr lang="en-GB" sz="1600" b="1" dirty="0" err="1"/>
              <a:t>dewiswyd</a:t>
            </a:r>
            <a:r>
              <a:rPr lang="en-GB" sz="1600" b="1" dirty="0"/>
              <a:t> Tryweryn </a:t>
            </a:r>
            <a:r>
              <a:rPr lang="en-GB" sz="1600" b="1" dirty="0" err="1"/>
              <a:t>ar</a:t>
            </a:r>
            <a:r>
              <a:rPr lang="en-GB" sz="1600" b="1" dirty="0"/>
              <a:t> </a:t>
            </a:r>
            <a:r>
              <a:rPr lang="en-GB" sz="1600" b="1" dirty="0" err="1"/>
              <a:t>gyfer</a:t>
            </a:r>
            <a:r>
              <a:rPr lang="en-GB" sz="1600" b="1" dirty="0"/>
              <a:t> y </a:t>
            </a:r>
            <a:r>
              <a:rPr lang="en-GB" sz="1600" b="1" dirty="0" err="1"/>
              <a:t>Gronfa</a:t>
            </a:r>
            <a:r>
              <a:rPr lang="en-GB" sz="1600" b="1" dirty="0"/>
              <a:t> </a:t>
            </a:r>
            <a:r>
              <a:rPr lang="en-GB" sz="1600" b="1" dirty="0" err="1"/>
              <a:t>Ddŵr</a:t>
            </a:r>
            <a:r>
              <a:rPr lang="en-GB" sz="1600" b="1" dirty="0"/>
              <a:t>?</a:t>
            </a:r>
            <a:endParaRPr lang="en-GB" sz="1600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>
                <a:solidFill>
                  <a:srgbClr val="C00000"/>
                </a:solidFill>
              </a:rPr>
              <a:t>dewiswyd</a:t>
            </a:r>
            <a:r>
              <a:rPr lang="en-GB" sz="1600" dirty="0">
                <a:solidFill>
                  <a:srgbClr val="C00000"/>
                </a:solidFill>
              </a:rPr>
              <a:t> </a:t>
            </a:r>
            <a:r>
              <a:rPr lang="en-GB" sz="1600" dirty="0"/>
              <a:t>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>
                <a:solidFill>
                  <a:srgbClr val="CC0000"/>
                </a:solidFill>
              </a:rPr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>
                <a:solidFill>
                  <a:srgbClr val="C00000"/>
                </a:solidFill>
              </a:rPr>
              <a:t>dewiswyd</a:t>
            </a:r>
            <a:r>
              <a:rPr lang="en-GB" sz="1600" dirty="0">
                <a:solidFill>
                  <a:srgbClr val="C00000"/>
                </a:solidFill>
              </a:rPr>
              <a:t> </a:t>
            </a:r>
            <a:r>
              <a:rPr lang="en-GB" sz="1600" dirty="0"/>
              <a:t>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</a:t>
            </a:r>
            <a:r>
              <a:rPr lang="en-GB" sz="1600" dirty="0">
                <a:solidFill>
                  <a:srgbClr val="C00000"/>
                </a:solidFill>
              </a:rPr>
              <a:t> </a:t>
            </a:r>
            <a:r>
              <a:rPr lang="en-GB" sz="1600" dirty="0" err="1">
                <a:solidFill>
                  <a:srgbClr val="C00000"/>
                </a:solidFill>
              </a:rPr>
              <a:t>adeiladwyd</a:t>
            </a:r>
            <a:r>
              <a:rPr lang="en-GB" sz="1600" dirty="0">
                <a:solidFill>
                  <a:srgbClr val="C00000"/>
                </a:solidFill>
              </a:rPr>
              <a:t> </a:t>
            </a:r>
            <a:r>
              <a:rPr lang="en-GB" sz="1600" dirty="0"/>
              <a:t>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5724525" y="476250"/>
            <a:ext cx="288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 err="1">
                <a:solidFill>
                  <a:srgbClr val="CC0000"/>
                </a:solidFill>
              </a:rPr>
              <a:t>Iaith</a:t>
            </a:r>
            <a:r>
              <a:rPr lang="en-GB" sz="2400" b="1" dirty="0">
                <a:solidFill>
                  <a:srgbClr val="CC0000"/>
                </a:solidFill>
              </a:rPr>
              <a:t> </a:t>
            </a:r>
            <a:r>
              <a:rPr lang="en-GB" sz="2400" b="1" dirty="0" err="1">
                <a:solidFill>
                  <a:srgbClr val="CC0000"/>
                </a:solidFill>
              </a:rPr>
              <a:t>amhersonol</a:t>
            </a:r>
            <a:endParaRPr lang="en-GB" sz="2400" b="1" dirty="0">
              <a:solidFill>
                <a:srgbClr val="CC0000"/>
              </a:solidFill>
            </a:endParaRPr>
          </a:p>
        </p:txBody>
      </p:sp>
      <p:pic>
        <p:nvPicPr>
          <p:cNvPr id="18438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2924175"/>
            <a:ext cx="1441450" cy="123983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395288" y="1112838"/>
            <a:ext cx="82804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dirty="0"/>
              <a:t>. 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4067175" y="476250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0066"/>
                </a:solidFill>
              </a:rPr>
              <a:t>Datganiad agoriadol cyffredin</a:t>
            </a:r>
          </a:p>
        </p:txBody>
      </p:sp>
      <p:pic>
        <p:nvPicPr>
          <p:cNvPr id="19462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3068638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9459" name="Rectangle 1"/>
          <p:cNvSpPr>
            <a:spLocks noChangeArrowheads="1"/>
          </p:cNvSpPr>
          <p:nvPr/>
        </p:nvSpPr>
        <p:spPr bwMode="auto">
          <a:xfrm>
            <a:off x="395288" y="1112838"/>
            <a:ext cx="82804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>
                <a:solidFill>
                  <a:schemeClr val="tx2"/>
                </a:solidFill>
              </a:rPr>
              <a:t>Mae’n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err="1">
                <a:solidFill>
                  <a:schemeClr val="tx2"/>
                </a:solidFill>
              </a:rPr>
              <a:t>siŵr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err="1">
                <a:solidFill>
                  <a:schemeClr val="tx2"/>
                </a:solidFill>
              </a:rPr>
              <a:t>eich</a:t>
            </a:r>
            <a:r>
              <a:rPr lang="en-GB" sz="1600" dirty="0">
                <a:solidFill>
                  <a:schemeClr val="tx2"/>
                </a:solidFill>
              </a:rPr>
              <a:t> bod chi i </a:t>
            </a:r>
            <a:r>
              <a:rPr lang="en-GB" sz="1600" dirty="0" err="1">
                <a:solidFill>
                  <a:schemeClr val="tx2"/>
                </a:solidFill>
              </a:rPr>
              <a:t>gyd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err="1">
                <a:solidFill>
                  <a:schemeClr val="tx2"/>
                </a:solidFill>
              </a:rPr>
              <a:t>wedi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err="1">
                <a:solidFill>
                  <a:schemeClr val="tx2"/>
                </a:solidFill>
              </a:rPr>
              <a:t>clywed</a:t>
            </a:r>
            <a:r>
              <a:rPr lang="en-GB" sz="1600" dirty="0">
                <a:solidFill>
                  <a:schemeClr val="tx2"/>
                </a:solidFill>
              </a:rPr>
              <a:t> am </a:t>
            </a:r>
            <a:r>
              <a:rPr lang="en-GB" sz="1600" dirty="0" err="1">
                <a:solidFill>
                  <a:schemeClr val="tx2"/>
                </a:solidFill>
              </a:rPr>
              <a:t>hanes</a:t>
            </a:r>
            <a:r>
              <a:rPr lang="en-GB" sz="1600" dirty="0">
                <a:solidFill>
                  <a:schemeClr val="tx2"/>
                </a:solidFill>
              </a:rPr>
              <a:t> </a:t>
            </a:r>
            <a:r>
              <a:rPr lang="en-GB" sz="1600" dirty="0" err="1">
                <a:solidFill>
                  <a:schemeClr val="tx2"/>
                </a:solidFill>
              </a:rPr>
              <a:t>boddi</a:t>
            </a:r>
            <a:r>
              <a:rPr lang="en-GB" sz="1600" dirty="0">
                <a:solidFill>
                  <a:schemeClr val="tx2"/>
                </a:solidFill>
              </a:rPr>
              <a:t> Cwm Tryweryn</a:t>
            </a:r>
            <a:r>
              <a:rPr lang="en-GB" sz="1600" dirty="0"/>
              <a:t>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pam y </a:t>
            </a:r>
            <a:r>
              <a:rPr lang="en-GB" sz="1600" dirty="0" err="1"/>
              <a:t>dewiswyd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dirty="0"/>
              <a:t>. 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4067175" y="476250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0066"/>
                </a:solidFill>
              </a:rPr>
              <a:t>Datganiad agoriadol cyffredin</a:t>
            </a:r>
          </a:p>
        </p:txBody>
      </p:sp>
      <p:pic>
        <p:nvPicPr>
          <p:cNvPr id="19462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8400" y="3068638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395288" y="1111250"/>
            <a:ext cx="82804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bod chi i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Cwm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pam y </a:t>
            </a:r>
            <a:r>
              <a:rPr lang="en-GB" sz="1600" dirty="0" err="1"/>
              <a:t>dewiswyd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5003800" y="4762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chemeClr val="accent1"/>
                </a:solidFill>
              </a:rPr>
              <a:t>Diagram wedi’i labeli</a:t>
            </a:r>
          </a:p>
        </p:txBody>
      </p:sp>
      <p:pic>
        <p:nvPicPr>
          <p:cNvPr id="20486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3141663"/>
            <a:ext cx="1657350" cy="14255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483" name="Rectangle 1"/>
          <p:cNvSpPr>
            <a:spLocks noChangeArrowheads="1"/>
          </p:cNvSpPr>
          <p:nvPr/>
        </p:nvSpPr>
        <p:spPr bwMode="auto">
          <a:xfrm>
            <a:off x="395288" y="1111250"/>
            <a:ext cx="82804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bod chi i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Cwm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pam y </a:t>
            </a:r>
            <a:r>
              <a:rPr lang="en-GB" sz="1600" dirty="0" err="1"/>
              <a:t>dewiswyd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5003800" y="4762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chemeClr val="accent1"/>
                </a:solidFill>
              </a:rPr>
              <a:t>Diagram wedi’i labeli</a:t>
            </a:r>
          </a:p>
        </p:txBody>
      </p:sp>
      <p:pic>
        <p:nvPicPr>
          <p:cNvPr id="20486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3141663"/>
            <a:ext cx="1657350" cy="14255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0487" name="AutoShape 8"/>
          <p:cNvSpPr>
            <a:spLocks noChangeArrowheads="1"/>
          </p:cNvSpPr>
          <p:nvPr/>
        </p:nvSpPr>
        <p:spPr bwMode="auto">
          <a:xfrm>
            <a:off x="1403350" y="3789363"/>
            <a:ext cx="1655763" cy="215900"/>
          </a:xfrm>
          <a:prstGeom prst="rightArrow">
            <a:avLst>
              <a:gd name="adj1" fmla="val 50000"/>
              <a:gd name="adj2" fmla="val 1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395288" y="1112838"/>
            <a:ext cx="82804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643438" y="47625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6600"/>
                </a:solidFill>
              </a:rPr>
              <a:t>Esboniad clir rhesymegol</a:t>
            </a:r>
          </a:p>
        </p:txBody>
      </p:sp>
      <p:pic>
        <p:nvPicPr>
          <p:cNvPr id="21510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3213100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395288" y="1112838"/>
            <a:ext cx="82804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bod chi i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Cwm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pam y </a:t>
            </a:r>
            <a:r>
              <a:rPr lang="en-GB" sz="1600" dirty="0" err="1"/>
              <a:t>dewiswyd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b="1" dirty="0">
                <a:solidFill>
                  <a:srgbClr val="006600"/>
                </a:solidFill>
              </a:rPr>
              <a:t>Cost </a:t>
            </a:r>
            <a:r>
              <a:rPr lang="en-GB" sz="1600" b="1" dirty="0" err="1">
                <a:solidFill>
                  <a:srgbClr val="006600"/>
                </a:solidFill>
              </a:rPr>
              <a:t>adeiladu’r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argae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yng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Nghapel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Celyn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oedd</a:t>
            </a:r>
            <a:r>
              <a:rPr lang="en-GB" sz="1600" b="1" dirty="0">
                <a:solidFill>
                  <a:srgbClr val="006600"/>
                </a:solidFill>
              </a:rPr>
              <a:t> £16 </a:t>
            </a:r>
            <a:r>
              <a:rPr lang="en-GB" sz="1600" b="1" dirty="0" err="1">
                <a:solidFill>
                  <a:srgbClr val="006600"/>
                </a:solidFill>
              </a:rPr>
              <a:t>miliwn</a:t>
            </a:r>
            <a:r>
              <a:rPr lang="en-GB" sz="1600" b="1" dirty="0">
                <a:solidFill>
                  <a:srgbClr val="006600"/>
                </a:solidFill>
              </a:rPr>
              <a:t>, </a:t>
            </a:r>
            <a:r>
              <a:rPr lang="en-GB" sz="1600" b="1" dirty="0" err="1">
                <a:solidFill>
                  <a:srgbClr val="006600"/>
                </a:solidFill>
              </a:rPr>
              <a:t>ychydig</a:t>
            </a:r>
            <a:r>
              <a:rPr lang="en-GB" sz="1600" b="1" dirty="0">
                <a:solidFill>
                  <a:srgbClr val="006600"/>
                </a:solidFill>
              </a:rPr>
              <a:t> o </a:t>
            </a:r>
            <a:r>
              <a:rPr lang="en-GB" sz="1600" b="1" dirty="0" err="1">
                <a:solidFill>
                  <a:srgbClr val="006600"/>
                </a:solidFill>
              </a:rPr>
              <a:t>filoedd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yn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llai</a:t>
            </a:r>
            <a:r>
              <a:rPr lang="en-GB" sz="1600" b="1" dirty="0">
                <a:solidFill>
                  <a:srgbClr val="006600"/>
                </a:solidFill>
              </a:rPr>
              <a:t> nag y </a:t>
            </a:r>
            <a:r>
              <a:rPr lang="en-GB" sz="1600" b="1" dirty="0" err="1">
                <a:solidFill>
                  <a:srgbClr val="006600"/>
                </a:solidFill>
              </a:rPr>
              <a:t>byddai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mewn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ardaloedd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eraill</a:t>
            </a:r>
            <a:r>
              <a:rPr lang="en-GB" sz="1600" b="1" dirty="0">
                <a:solidFill>
                  <a:srgbClr val="006600"/>
                </a:solidFill>
              </a:rPr>
              <a:t> a </a:t>
            </a:r>
            <a:r>
              <a:rPr lang="en-GB" sz="1600" b="1" dirty="0" err="1">
                <a:solidFill>
                  <a:srgbClr val="006600"/>
                </a:solidFill>
              </a:rPr>
              <a:t>oedd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yn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cael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eu</a:t>
            </a:r>
            <a:r>
              <a:rPr lang="en-GB" sz="1600" b="1" dirty="0">
                <a:solidFill>
                  <a:srgbClr val="006600"/>
                </a:solidFill>
              </a:rPr>
              <a:t> </a:t>
            </a:r>
            <a:r>
              <a:rPr lang="en-GB" sz="1600" b="1" dirty="0" err="1">
                <a:solidFill>
                  <a:srgbClr val="006600"/>
                </a:solidFill>
              </a:rPr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643438" y="47625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6600"/>
                </a:solidFill>
              </a:rPr>
              <a:t>Esboniad clir rhesymegol</a:t>
            </a:r>
          </a:p>
        </p:txBody>
      </p:sp>
      <p:pic>
        <p:nvPicPr>
          <p:cNvPr id="21510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3213100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468313" y="844550"/>
            <a:ext cx="8280400" cy="543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 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5795963" y="549275"/>
            <a:ext cx="280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8080"/>
                </a:solidFill>
              </a:rPr>
              <a:t>Geirfa dechnegol</a:t>
            </a:r>
          </a:p>
        </p:txBody>
      </p:sp>
      <p:pic>
        <p:nvPicPr>
          <p:cNvPr id="22534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2852738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468313" y="844550"/>
            <a:ext cx="8280400" cy="543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bod chi i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Cwm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pam y </a:t>
            </a:r>
            <a:r>
              <a:rPr lang="en-GB" sz="1600" dirty="0" err="1"/>
              <a:t>dewiswyd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>
                <a:solidFill>
                  <a:srgbClr val="008080"/>
                </a:solidFill>
              </a:rPr>
              <a:t>gronfa</a:t>
            </a:r>
            <a:r>
              <a:rPr lang="en-GB" sz="1600" dirty="0">
                <a:solidFill>
                  <a:srgbClr val="008080"/>
                </a:solidFill>
              </a:rPr>
              <a:t> </a:t>
            </a:r>
            <a:r>
              <a:rPr lang="en-GB" sz="1600" dirty="0" err="1">
                <a:solidFill>
                  <a:srgbClr val="008080"/>
                </a:solidFill>
              </a:rPr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>
                <a:solidFill>
                  <a:srgbClr val="008080"/>
                </a:solidFill>
              </a:rPr>
              <a:t>tirwedd</a:t>
            </a:r>
            <a:r>
              <a:rPr lang="en-GB" sz="1600" dirty="0">
                <a:solidFill>
                  <a:srgbClr val="008080"/>
                </a:solidFill>
              </a:rPr>
              <a:t> </a:t>
            </a:r>
            <a:r>
              <a:rPr lang="en-GB" sz="1600" dirty="0" err="1">
                <a:solidFill>
                  <a:srgbClr val="008080"/>
                </a:solidFill>
              </a:rPr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>
                <a:solidFill>
                  <a:srgbClr val="008080"/>
                </a:solidFill>
              </a:rPr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>
                <a:solidFill>
                  <a:srgbClr val="008080"/>
                </a:solidFill>
              </a:rPr>
              <a:t>poblog</a:t>
            </a:r>
            <a:r>
              <a:rPr lang="en-GB" sz="1600" dirty="0" smtClean="0">
                <a:solidFill>
                  <a:srgbClr val="008080"/>
                </a:solidFill>
              </a:rPr>
              <a:t>,</a:t>
            </a:r>
            <a:r>
              <a:rPr lang="en-GB" sz="1600" dirty="0" smtClean="0"/>
              <a:t>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 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5795963" y="549275"/>
            <a:ext cx="280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8080"/>
                </a:solidFill>
              </a:rPr>
              <a:t>Geirfa dechnegol</a:t>
            </a:r>
          </a:p>
        </p:txBody>
      </p:sp>
      <p:pic>
        <p:nvPicPr>
          <p:cNvPr id="22534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2852738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395288" y="1203325"/>
            <a:ext cx="82804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sz="1600" b="1" dirty="0"/>
              <a:t>Pam y </a:t>
            </a:r>
            <a:r>
              <a:rPr lang="en-GB" sz="1600" b="1" dirty="0" err="1"/>
              <a:t>dewiswyd</a:t>
            </a:r>
            <a:r>
              <a:rPr lang="en-GB" sz="1600" b="1" dirty="0"/>
              <a:t> Tryweryn </a:t>
            </a:r>
            <a:r>
              <a:rPr lang="en-GB" sz="1600" b="1" dirty="0" err="1"/>
              <a:t>ar</a:t>
            </a:r>
            <a:r>
              <a:rPr lang="en-GB" sz="1600" b="1" dirty="0"/>
              <a:t> </a:t>
            </a:r>
            <a:r>
              <a:rPr lang="en-GB" sz="1600" b="1" dirty="0" err="1"/>
              <a:t>gyfer</a:t>
            </a:r>
            <a:r>
              <a:rPr lang="en-GB" sz="1600" b="1" dirty="0"/>
              <a:t> y </a:t>
            </a:r>
            <a:r>
              <a:rPr lang="en-GB" sz="1600" b="1" dirty="0" err="1"/>
              <a:t>Gronfa</a:t>
            </a:r>
            <a:r>
              <a:rPr lang="en-GB" sz="1600" b="1" dirty="0"/>
              <a:t> </a:t>
            </a:r>
            <a:r>
              <a:rPr lang="en-GB" sz="1600" b="1" dirty="0" err="1"/>
              <a:t>Ddŵr</a:t>
            </a:r>
            <a:r>
              <a:rPr lang="en-GB" sz="1600" b="1" dirty="0"/>
              <a:t>?</a:t>
            </a:r>
            <a:endParaRPr lang="en-GB" sz="1600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5724525" y="476250"/>
            <a:ext cx="288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66FF"/>
                </a:solidFill>
              </a:rPr>
              <a:t>Amser Presennol</a:t>
            </a:r>
          </a:p>
        </p:txBody>
      </p:sp>
      <p:pic>
        <p:nvPicPr>
          <p:cNvPr id="14342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3068638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395288" y="1203325"/>
            <a:ext cx="82804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sz="1600" b="1" dirty="0"/>
              <a:t>Pam y </a:t>
            </a:r>
            <a:r>
              <a:rPr lang="en-GB" sz="1600" b="1" dirty="0" err="1"/>
              <a:t>dewiswyd</a:t>
            </a:r>
            <a:r>
              <a:rPr lang="en-GB" sz="1600" b="1" dirty="0"/>
              <a:t> Tryweryn </a:t>
            </a:r>
            <a:r>
              <a:rPr lang="en-GB" sz="1600" b="1" dirty="0" err="1"/>
              <a:t>ar</a:t>
            </a:r>
            <a:r>
              <a:rPr lang="en-GB" sz="1600" b="1" dirty="0"/>
              <a:t> </a:t>
            </a:r>
            <a:r>
              <a:rPr lang="en-GB" sz="1600" b="1" dirty="0" err="1"/>
              <a:t>gyfer</a:t>
            </a:r>
            <a:r>
              <a:rPr lang="en-GB" sz="1600" b="1" dirty="0"/>
              <a:t> y </a:t>
            </a:r>
            <a:r>
              <a:rPr lang="en-GB" sz="1600" b="1" dirty="0" err="1"/>
              <a:t>Gronfa</a:t>
            </a:r>
            <a:r>
              <a:rPr lang="en-GB" sz="1600" b="1" dirty="0"/>
              <a:t> </a:t>
            </a:r>
            <a:r>
              <a:rPr lang="en-GB" sz="1600" b="1" dirty="0" err="1"/>
              <a:t>Ddŵr</a:t>
            </a:r>
            <a:r>
              <a:rPr lang="en-GB" sz="1600" b="1" dirty="0"/>
              <a:t>?</a:t>
            </a:r>
            <a:endParaRPr lang="en-GB" sz="1600" dirty="0"/>
          </a:p>
          <a:p>
            <a:r>
              <a:rPr lang="en-GB" sz="1600" dirty="0" err="1">
                <a:solidFill>
                  <a:srgbClr val="0066FF"/>
                </a:solidFill>
              </a:rPr>
              <a:t>Mae’n</a:t>
            </a:r>
            <a:r>
              <a:rPr lang="en-GB" sz="1600" dirty="0">
                <a:solidFill>
                  <a:srgbClr val="0066FF"/>
                </a:solidFill>
              </a:rPr>
              <a:t> </a:t>
            </a:r>
            <a:r>
              <a:rPr lang="en-GB" sz="1600" dirty="0" err="1">
                <a:solidFill>
                  <a:srgbClr val="0066FF"/>
                </a:solidFill>
              </a:rPr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>
                <a:solidFill>
                  <a:srgbClr val="0066FF"/>
                </a:solidFill>
              </a:rPr>
              <a:t>Ydych</a:t>
            </a:r>
            <a:r>
              <a:rPr lang="en-GB" sz="1600" dirty="0">
                <a:solidFill>
                  <a:srgbClr val="0066FF"/>
                </a:solidFill>
              </a:rPr>
              <a:t> chi </a:t>
            </a:r>
            <a:r>
              <a:rPr lang="en-GB" sz="1600" dirty="0" err="1">
                <a:solidFill>
                  <a:srgbClr val="0066FF"/>
                </a:solidFill>
              </a:rPr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4341" name="Text Box 9"/>
          <p:cNvSpPr txBox="1">
            <a:spLocks noChangeArrowheads="1"/>
          </p:cNvSpPr>
          <p:nvPr/>
        </p:nvSpPr>
        <p:spPr bwMode="auto">
          <a:xfrm>
            <a:off x="5724525" y="476250"/>
            <a:ext cx="288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66FF"/>
                </a:solidFill>
              </a:rPr>
              <a:t>Amser Presennol</a:t>
            </a:r>
          </a:p>
        </p:txBody>
      </p:sp>
      <p:pic>
        <p:nvPicPr>
          <p:cNvPr id="14342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3068638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323850" y="765175"/>
            <a:ext cx="8280400" cy="577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 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5292725" y="476250"/>
            <a:ext cx="3313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CC00"/>
                </a:solidFill>
              </a:rPr>
              <a:t>Iaith achos ac effaith</a:t>
            </a:r>
          </a:p>
        </p:txBody>
      </p:sp>
      <p:pic>
        <p:nvPicPr>
          <p:cNvPr id="15366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924175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5363" name="Rectangle 1"/>
          <p:cNvSpPr>
            <a:spLocks noChangeArrowheads="1"/>
          </p:cNvSpPr>
          <p:nvPr/>
        </p:nvSpPr>
        <p:spPr bwMode="auto">
          <a:xfrm>
            <a:off x="323850" y="765175"/>
            <a:ext cx="8280400" cy="577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 </a:t>
            </a:r>
            <a:r>
              <a:rPr lang="en-GB" sz="1600" dirty="0" err="1">
                <a:solidFill>
                  <a:srgbClr val="00CC00"/>
                </a:solidFill>
              </a:rPr>
              <a:t>Oherwydd</a:t>
            </a:r>
            <a:r>
              <a:rPr lang="en-GB" sz="1600" dirty="0">
                <a:solidFill>
                  <a:srgbClr val="00CC00"/>
                </a:solidFill>
              </a:rPr>
              <a:t> bod </a:t>
            </a:r>
            <a:r>
              <a:rPr lang="en-GB" sz="1600" dirty="0" err="1">
                <a:solidFill>
                  <a:srgbClr val="00CC00"/>
                </a:solidFill>
              </a:rPr>
              <a:t>galw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>
                <a:solidFill>
                  <a:srgbClr val="00CC00"/>
                </a:solidFill>
              </a:rPr>
              <a:t>mawr</a:t>
            </a:r>
            <a:r>
              <a:rPr lang="en-GB" sz="1600" dirty="0">
                <a:solidFill>
                  <a:srgbClr val="00CC00"/>
                </a:solidFill>
              </a:rPr>
              <a:t> am </a:t>
            </a:r>
            <a:r>
              <a:rPr lang="en-GB" sz="1600" dirty="0" err="1">
                <a:solidFill>
                  <a:srgbClr val="00CC00"/>
                </a:solidFill>
              </a:rPr>
              <a:t>gyflenwad</a:t>
            </a:r>
            <a:r>
              <a:rPr lang="en-GB" sz="1600" dirty="0">
                <a:solidFill>
                  <a:srgbClr val="00CC00"/>
                </a:solidFill>
              </a:rPr>
              <a:t> o </a:t>
            </a:r>
            <a:r>
              <a:rPr lang="en-GB" sz="1600" dirty="0" err="1">
                <a:solidFill>
                  <a:srgbClr val="00CC00"/>
                </a:solidFill>
              </a:rPr>
              <a:t>ddŵr</a:t>
            </a:r>
            <a:r>
              <a:rPr lang="en-GB" sz="1600" dirty="0">
                <a:solidFill>
                  <a:srgbClr val="00CC00"/>
                </a:solidFill>
              </a:rPr>
              <a:t> i </a:t>
            </a:r>
            <a:r>
              <a:rPr lang="en-GB" sz="1600" dirty="0" err="1">
                <a:solidFill>
                  <a:srgbClr val="00CC00"/>
                </a:solidFill>
              </a:rPr>
              <a:t>bobl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>
                <a:solidFill>
                  <a:srgbClr val="00CC00"/>
                </a:solidFill>
              </a:rPr>
              <a:t>Lerpwl</a:t>
            </a:r>
            <a:r>
              <a:rPr lang="en-GB" sz="1600" dirty="0">
                <a:solidFill>
                  <a:srgbClr val="00CC00"/>
                </a:solidFill>
              </a:rPr>
              <a:t>, </a:t>
            </a:r>
            <a:r>
              <a:rPr lang="en-GB" sz="1600" dirty="0" err="1">
                <a:solidFill>
                  <a:srgbClr val="00CC00"/>
                </a:solidFill>
              </a:rPr>
              <a:t>roedd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>
                <a:solidFill>
                  <a:srgbClr val="00CC00"/>
                </a:solidFill>
              </a:rPr>
              <a:t>lleoliad</a:t>
            </a:r>
            <a:r>
              <a:rPr lang="en-GB" sz="1600" dirty="0">
                <a:solidFill>
                  <a:srgbClr val="00CC00"/>
                </a:solidFill>
              </a:rPr>
              <a:t> y Cwm </a:t>
            </a:r>
            <a:r>
              <a:rPr lang="en-GB" sz="1600" dirty="0" err="1">
                <a:solidFill>
                  <a:srgbClr val="00CC00"/>
                </a:solidFill>
              </a:rPr>
              <a:t>yn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>
                <a:solidFill>
                  <a:srgbClr val="00CC00"/>
                </a:solidFill>
              </a:rPr>
              <a:t>gyfleus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>
                <a:solidFill>
                  <a:srgbClr val="00CC00"/>
                </a:solidFill>
              </a:rPr>
              <a:t>ar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>
                <a:solidFill>
                  <a:srgbClr val="00CC00"/>
                </a:solidFill>
              </a:rPr>
              <a:t>gyfer</a:t>
            </a:r>
            <a:r>
              <a:rPr lang="en-GB" sz="1600" dirty="0">
                <a:solidFill>
                  <a:srgbClr val="00CC00"/>
                </a:solidFill>
              </a:rPr>
              <a:t> y </a:t>
            </a:r>
            <a:r>
              <a:rPr lang="en-GB" sz="1600" dirty="0" err="1">
                <a:solidFill>
                  <a:srgbClr val="00CC00"/>
                </a:solidFill>
              </a:rPr>
              <a:t>ddinas</a:t>
            </a:r>
            <a:r>
              <a:rPr lang="en-GB" sz="1600" dirty="0">
                <a:solidFill>
                  <a:srgbClr val="00CC00"/>
                </a:solidFill>
              </a:rPr>
              <a:t> a </a:t>
            </a:r>
            <a:r>
              <a:rPr lang="en-GB" sz="1600" dirty="0" err="1">
                <a:solidFill>
                  <a:srgbClr val="00CC00"/>
                </a:solidFill>
              </a:rPr>
              <a:t>oedd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 smtClean="0">
                <a:solidFill>
                  <a:srgbClr val="00CC00"/>
                </a:solidFill>
              </a:rPr>
              <a:t>ryw</a:t>
            </a:r>
            <a:r>
              <a:rPr lang="en-GB" sz="1600" dirty="0" smtClean="0">
                <a:solidFill>
                  <a:srgbClr val="00CC00"/>
                </a:solidFill>
              </a:rPr>
              <a:t> </a:t>
            </a:r>
            <a:r>
              <a:rPr lang="en-GB" sz="1600" dirty="0">
                <a:solidFill>
                  <a:srgbClr val="00CC00"/>
                </a:solidFill>
              </a:rPr>
              <a:t>64 </a:t>
            </a:r>
            <a:r>
              <a:rPr lang="en-GB" sz="1600" dirty="0" err="1">
                <a:solidFill>
                  <a:srgbClr val="00CC00"/>
                </a:solidFill>
              </a:rPr>
              <a:t>milltir</a:t>
            </a:r>
            <a:r>
              <a:rPr lang="en-GB" sz="1600" dirty="0">
                <a:solidFill>
                  <a:srgbClr val="00CC00"/>
                </a:solidFill>
              </a:rPr>
              <a:t> i </a:t>
            </a:r>
            <a:r>
              <a:rPr lang="en-GB" sz="1600" dirty="0" err="1">
                <a:solidFill>
                  <a:srgbClr val="00CC00"/>
                </a:solidFill>
              </a:rPr>
              <a:t>ffwrdd</a:t>
            </a:r>
            <a:r>
              <a:rPr lang="en-GB" sz="1600" dirty="0">
                <a:solidFill>
                  <a:srgbClr val="00CC00"/>
                </a:solidFill>
              </a:rPr>
              <a:t>. </a:t>
            </a:r>
            <a:r>
              <a:rPr lang="en-GB" sz="1600" dirty="0" err="1">
                <a:solidFill>
                  <a:srgbClr val="00CC00"/>
                </a:solidFill>
              </a:rPr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>
                <a:solidFill>
                  <a:srgbClr val="00CC00"/>
                </a:solidFill>
              </a:rPr>
              <a:t>Gan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>
                <a:solidFill>
                  <a:srgbClr val="00CC00"/>
                </a:solidFill>
              </a:rPr>
              <a:t>fod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>
                <a:solidFill>
                  <a:srgbClr val="00CC00"/>
                </a:solidFill>
              </a:rPr>
              <a:t>Yn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>
                <a:solidFill>
                  <a:srgbClr val="00CC00"/>
                </a:solidFill>
              </a:rPr>
              <a:t>ogystal</a:t>
            </a:r>
            <a:r>
              <a:rPr lang="en-GB" sz="1600" dirty="0">
                <a:solidFill>
                  <a:srgbClr val="00CC00"/>
                </a:solidFill>
              </a:rPr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>
                <a:solidFill>
                  <a:srgbClr val="00CC00"/>
                </a:solidFill>
              </a:rPr>
              <a:t>yn</a:t>
            </a:r>
            <a:r>
              <a:rPr lang="en-GB" sz="1600" dirty="0">
                <a:solidFill>
                  <a:srgbClr val="00CC00"/>
                </a:solidFill>
              </a:rPr>
              <a:t> y </a:t>
            </a:r>
            <a:r>
              <a:rPr lang="en-GB" sz="1600" dirty="0" err="1">
                <a:solidFill>
                  <a:srgbClr val="00CC00"/>
                </a:solidFill>
              </a:rPr>
              <a:t>pendraw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>
                <a:solidFill>
                  <a:srgbClr val="00CC00"/>
                </a:solidFill>
              </a:rPr>
              <a:t>Byddai</a:t>
            </a:r>
            <a:r>
              <a:rPr lang="en-GB" sz="1600" dirty="0">
                <a:solidFill>
                  <a:srgbClr val="00CC00"/>
                </a:solidFill>
              </a:rPr>
              <a:t> </a:t>
            </a:r>
            <a:r>
              <a:rPr lang="en-GB" sz="1600" dirty="0" err="1">
                <a:solidFill>
                  <a:srgbClr val="00CC00"/>
                </a:solidFill>
              </a:rPr>
              <a:t>hyn</a:t>
            </a:r>
            <a:r>
              <a:rPr lang="en-GB" sz="1600" dirty="0">
                <a:solidFill>
                  <a:srgbClr val="00CC00"/>
                </a:solidFill>
              </a:rPr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 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5292725" y="476250"/>
            <a:ext cx="3313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0CC00"/>
                </a:solidFill>
              </a:rPr>
              <a:t>Iaith achos ac effaith</a:t>
            </a:r>
          </a:p>
        </p:txBody>
      </p:sp>
      <p:pic>
        <p:nvPicPr>
          <p:cNvPr id="15366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924175"/>
            <a:ext cx="1657350" cy="14255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395288" y="1112838"/>
            <a:ext cx="82804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</a:t>
            </a:r>
          </a:p>
          <a:p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b="1" dirty="0" err="1"/>
              <a:t>yn</a:t>
            </a:r>
            <a:r>
              <a:rPr lang="en-GB" sz="1600" b="1" dirty="0"/>
              <a:t> y </a:t>
            </a:r>
            <a:r>
              <a:rPr lang="en-GB" sz="1600" b="1" dirty="0" err="1"/>
              <a:t>pendraw</a:t>
            </a:r>
            <a:r>
              <a:rPr lang="en-GB" sz="1600" b="1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b="1" dirty="0" err="1"/>
              <a:t>Yn</a:t>
            </a:r>
            <a:r>
              <a:rPr lang="en-GB" sz="1600" b="1" dirty="0"/>
              <a:t> y </a:t>
            </a:r>
            <a:r>
              <a:rPr lang="en-GB" sz="1600" b="1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5580063" y="476250"/>
            <a:ext cx="309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FF9933"/>
                </a:solidFill>
              </a:rPr>
              <a:t>Cysyllteiriau amser</a:t>
            </a:r>
          </a:p>
        </p:txBody>
      </p:sp>
      <p:pic>
        <p:nvPicPr>
          <p:cNvPr id="16390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335338"/>
            <a:ext cx="1514475" cy="13033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395288" y="1112838"/>
            <a:ext cx="828040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</a:t>
            </a:r>
          </a:p>
          <a:p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b="1" dirty="0" err="1">
                <a:solidFill>
                  <a:srgbClr val="FF6600"/>
                </a:solidFill>
              </a:rPr>
              <a:t>Yn</a:t>
            </a:r>
            <a:r>
              <a:rPr lang="en-GB" sz="1600" b="1" dirty="0">
                <a:solidFill>
                  <a:srgbClr val="FF6600"/>
                </a:solidFill>
              </a:rPr>
              <a:t> </a:t>
            </a:r>
            <a:r>
              <a:rPr lang="en-GB" sz="1600" b="1" dirty="0" err="1">
                <a:solidFill>
                  <a:srgbClr val="FF6600"/>
                </a:solidFill>
              </a:rPr>
              <a:t>ogystal</a:t>
            </a:r>
            <a:r>
              <a:rPr lang="en-GB" sz="1600" b="1" dirty="0">
                <a:solidFill>
                  <a:srgbClr val="FF6600"/>
                </a:solidFill>
              </a:rPr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b="1" dirty="0" err="1">
                <a:solidFill>
                  <a:srgbClr val="FF6600"/>
                </a:solidFill>
              </a:rPr>
              <a:t>yn</a:t>
            </a:r>
            <a:r>
              <a:rPr lang="en-GB" sz="1600" b="1" dirty="0">
                <a:solidFill>
                  <a:srgbClr val="FF6600"/>
                </a:solidFill>
              </a:rPr>
              <a:t> y </a:t>
            </a:r>
            <a:r>
              <a:rPr lang="en-GB" sz="1600" b="1" dirty="0" err="1">
                <a:solidFill>
                  <a:srgbClr val="FF6600"/>
                </a:solidFill>
              </a:rPr>
              <a:t>pendraw</a:t>
            </a:r>
            <a:r>
              <a:rPr lang="en-GB" sz="1600" b="1" dirty="0">
                <a:solidFill>
                  <a:srgbClr val="FF6600"/>
                </a:solidFill>
              </a:rPr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b="1" dirty="0" err="1">
                <a:solidFill>
                  <a:srgbClr val="FF6600"/>
                </a:solidFill>
              </a:rPr>
              <a:t>Yn</a:t>
            </a:r>
            <a:r>
              <a:rPr lang="en-GB" sz="1600" b="1" dirty="0">
                <a:solidFill>
                  <a:srgbClr val="FF6600"/>
                </a:solidFill>
              </a:rPr>
              <a:t> y </a:t>
            </a:r>
            <a:r>
              <a:rPr lang="en-GB" sz="1600" b="1" dirty="0" err="1">
                <a:solidFill>
                  <a:srgbClr val="FF6600"/>
                </a:solidFill>
              </a:rPr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5580063" y="476250"/>
            <a:ext cx="309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FF9933"/>
                </a:solidFill>
              </a:rPr>
              <a:t>Cysyllteiriau amser</a:t>
            </a:r>
          </a:p>
        </p:txBody>
      </p:sp>
      <p:pic>
        <p:nvPicPr>
          <p:cNvPr id="16390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335338"/>
            <a:ext cx="1514475" cy="13033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395288" y="1127125"/>
            <a:ext cx="8280400" cy="543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</a:t>
            </a:r>
            <a:r>
              <a:rPr lang="en-GB" sz="1600" dirty="0" err="1"/>
              <a:t>bod</a:t>
            </a:r>
            <a:r>
              <a:rPr lang="en-GB" sz="1600" dirty="0"/>
              <a:t> chi </a:t>
            </a:r>
            <a:r>
              <a:rPr lang="en-GB" sz="1600" dirty="0" err="1"/>
              <a:t>i</a:t>
            </a:r>
            <a:r>
              <a:rPr lang="en-GB" sz="1600" dirty="0"/>
              <a:t>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</a:t>
            </a:r>
            <a:r>
              <a:rPr lang="en-GB" sz="1600" dirty="0" err="1"/>
              <a:t>Cwm</a:t>
            </a:r>
            <a:r>
              <a:rPr lang="en-GB" sz="1600" dirty="0"/>
              <a:t>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</a:t>
            </a:r>
            <a:r>
              <a:rPr lang="en-GB" sz="1600" dirty="0" err="1"/>
              <a:t>pam</a:t>
            </a:r>
            <a:r>
              <a:rPr lang="en-GB" sz="1600" dirty="0"/>
              <a:t> y </a:t>
            </a:r>
            <a:r>
              <a:rPr lang="en-GB" sz="1600" dirty="0" err="1"/>
              <a:t>dewiswyd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</a:t>
            </a:r>
          </a:p>
          <a:p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sz="1600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yr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gwaetha’r</a:t>
            </a:r>
            <a:r>
              <a:rPr lang="en-GB" sz="1600" dirty="0"/>
              <a:t> </a:t>
            </a:r>
            <a:r>
              <a:rPr lang="en-GB" sz="1600" dirty="0" err="1"/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5724525" y="476250"/>
            <a:ext cx="288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660066"/>
                </a:solidFill>
              </a:rPr>
              <a:t>Llais goddefol</a:t>
            </a:r>
          </a:p>
        </p:txBody>
      </p:sp>
      <p:pic>
        <p:nvPicPr>
          <p:cNvPr id="17414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3284538"/>
            <a:ext cx="1514475" cy="13033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850" y="333375"/>
            <a:ext cx="8496300" cy="6191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395288" y="1127125"/>
            <a:ext cx="8280400" cy="543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b="1" u="sng" dirty="0" err="1"/>
              <a:t>Testun</a:t>
            </a:r>
            <a:r>
              <a:rPr lang="en-GB" b="1" u="sng" dirty="0"/>
              <a:t> </a:t>
            </a:r>
            <a:r>
              <a:rPr lang="en-GB" b="1" u="sng" dirty="0" err="1"/>
              <a:t>Esbonio</a:t>
            </a:r>
            <a:endParaRPr lang="en-GB" b="1" dirty="0"/>
          </a:p>
          <a:p>
            <a:pPr algn="ctr"/>
            <a:r>
              <a:rPr lang="en-GB" b="1" dirty="0"/>
              <a:t>Pam y </a:t>
            </a:r>
            <a:r>
              <a:rPr lang="en-GB" b="1" dirty="0" err="1"/>
              <a:t>dewiswyd</a:t>
            </a:r>
            <a:r>
              <a:rPr lang="en-GB" b="1" dirty="0"/>
              <a:t> Tryweryn </a:t>
            </a:r>
            <a:r>
              <a:rPr lang="en-GB" b="1" dirty="0" err="1"/>
              <a:t>ar</a:t>
            </a:r>
            <a:r>
              <a:rPr lang="en-GB" b="1" dirty="0"/>
              <a:t> </a:t>
            </a:r>
            <a:r>
              <a:rPr lang="en-GB" b="1" dirty="0" err="1"/>
              <a:t>gyfer</a:t>
            </a:r>
            <a:r>
              <a:rPr lang="en-GB" b="1" dirty="0"/>
              <a:t> y </a:t>
            </a:r>
            <a:r>
              <a:rPr lang="en-GB" b="1" dirty="0" err="1"/>
              <a:t>Gronfa</a:t>
            </a:r>
            <a:r>
              <a:rPr lang="en-GB" b="1" dirty="0"/>
              <a:t> </a:t>
            </a:r>
            <a:r>
              <a:rPr lang="en-GB" b="1" dirty="0" err="1"/>
              <a:t>Ddŵr</a:t>
            </a:r>
            <a:r>
              <a:rPr lang="en-GB" b="1" dirty="0"/>
              <a:t>?</a:t>
            </a:r>
            <a:endParaRPr lang="en-GB" dirty="0"/>
          </a:p>
          <a:p>
            <a:r>
              <a:rPr lang="en-GB" sz="1600" dirty="0" err="1"/>
              <a:t>Mae’n</a:t>
            </a:r>
            <a:r>
              <a:rPr lang="en-GB" sz="1600" dirty="0"/>
              <a:t> </a:t>
            </a:r>
            <a:r>
              <a:rPr lang="en-GB" sz="1600" dirty="0" err="1"/>
              <a:t>siŵr</a:t>
            </a:r>
            <a:r>
              <a:rPr lang="en-GB" sz="1600" dirty="0"/>
              <a:t> </a:t>
            </a:r>
            <a:r>
              <a:rPr lang="en-GB" sz="1600" dirty="0" err="1"/>
              <a:t>eich</a:t>
            </a:r>
            <a:r>
              <a:rPr lang="en-GB" sz="1600" dirty="0"/>
              <a:t> bod chi i </a:t>
            </a:r>
            <a:r>
              <a:rPr lang="en-GB" sz="1600" dirty="0" err="1"/>
              <a:t>gyd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clywed</a:t>
            </a:r>
            <a:r>
              <a:rPr lang="en-GB" sz="1600" dirty="0"/>
              <a:t> am </a:t>
            </a:r>
            <a:r>
              <a:rPr lang="en-GB" sz="1600" dirty="0" err="1"/>
              <a:t>hanes</a:t>
            </a:r>
            <a:r>
              <a:rPr lang="en-GB" sz="1600" dirty="0"/>
              <a:t> </a:t>
            </a:r>
            <a:r>
              <a:rPr lang="en-GB" sz="1600" dirty="0" err="1"/>
              <a:t>boddi</a:t>
            </a:r>
            <a:r>
              <a:rPr lang="en-GB" sz="1600" dirty="0"/>
              <a:t> Cwm Tryweryn. </a:t>
            </a:r>
            <a:r>
              <a:rPr lang="en-GB" sz="1600" dirty="0" err="1"/>
              <a:t>Ydych</a:t>
            </a:r>
            <a:r>
              <a:rPr lang="en-GB" sz="1600" dirty="0"/>
              <a:t> chi </a:t>
            </a:r>
            <a:r>
              <a:rPr lang="en-GB" sz="1600" dirty="0" err="1"/>
              <a:t>erioed</a:t>
            </a:r>
            <a:r>
              <a:rPr lang="en-GB" sz="1600" dirty="0"/>
              <a:t> </a:t>
            </a:r>
            <a:r>
              <a:rPr lang="en-GB" sz="1600" dirty="0" err="1"/>
              <a:t>wedi</a:t>
            </a:r>
            <a:r>
              <a:rPr lang="en-GB" sz="1600" dirty="0"/>
              <a:t> </a:t>
            </a:r>
            <a:r>
              <a:rPr lang="en-GB" sz="1600" dirty="0" err="1"/>
              <a:t>holi</a:t>
            </a:r>
            <a:r>
              <a:rPr lang="en-GB" sz="1600" dirty="0"/>
              <a:t> pam y </a:t>
            </a:r>
            <a:r>
              <a:rPr lang="en-GB" sz="1600" dirty="0" err="1"/>
              <a:t>dewiswyd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?</a:t>
            </a:r>
          </a:p>
          <a:p>
            <a:r>
              <a:rPr lang="en-GB" sz="1600" dirty="0" err="1"/>
              <a:t>Oherwydd</a:t>
            </a:r>
            <a:r>
              <a:rPr lang="en-GB" sz="1600" dirty="0"/>
              <a:t> bod </a:t>
            </a:r>
            <a:r>
              <a:rPr lang="en-GB" sz="1600" dirty="0" err="1"/>
              <a:t>galw</a:t>
            </a:r>
            <a:r>
              <a:rPr lang="en-GB" sz="1600" dirty="0"/>
              <a:t> </a:t>
            </a:r>
            <a:r>
              <a:rPr lang="en-GB" sz="1600" dirty="0" err="1"/>
              <a:t>mawr</a:t>
            </a:r>
            <a:r>
              <a:rPr lang="en-GB" sz="1600" dirty="0"/>
              <a:t> am </a:t>
            </a:r>
            <a:r>
              <a:rPr lang="en-GB" sz="1600" dirty="0" err="1"/>
              <a:t>gyflenwad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i </a:t>
            </a:r>
            <a:r>
              <a:rPr lang="en-GB" sz="1600" dirty="0" err="1"/>
              <a:t>bobl</a:t>
            </a:r>
            <a:r>
              <a:rPr lang="en-GB" sz="1600" dirty="0"/>
              <a:t> </a:t>
            </a:r>
            <a:r>
              <a:rPr lang="en-GB" sz="1600" dirty="0" err="1"/>
              <a:t>Lerpwl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</a:t>
            </a:r>
            <a:r>
              <a:rPr lang="en-GB" sz="1600" dirty="0" err="1"/>
              <a:t>lleoliad</a:t>
            </a:r>
            <a:r>
              <a:rPr lang="en-GB" sz="1600" dirty="0"/>
              <a:t> y Cwm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gyfleus</a:t>
            </a:r>
            <a:r>
              <a:rPr lang="en-GB" sz="1600" dirty="0"/>
              <a:t> </a:t>
            </a:r>
            <a:r>
              <a:rPr lang="en-GB" sz="1600" dirty="0" err="1"/>
              <a:t>ar</a:t>
            </a:r>
            <a:r>
              <a:rPr lang="en-GB" sz="1600" dirty="0"/>
              <a:t> </a:t>
            </a:r>
            <a:r>
              <a:rPr lang="en-GB" sz="1600" dirty="0" err="1"/>
              <a:t>gyfer</a:t>
            </a:r>
            <a:r>
              <a:rPr lang="en-GB" sz="1600" dirty="0"/>
              <a:t> y </a:t>
            </a:r>
            <a:r>
              <a:rPr lang="en-GB" sz="1600" dirty="0" err="1"/>
              <a:t>ddinas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 smtClean="0"/>
              <a:t>ryw</a:t>
            </a:r>
            <a:r>
              <a:rPr lang="en-GB" sz="1600" dirty="0" smtClean="0"/>
              <a:t> </a:t>
            </a:r>
            <a:r>
              <a:rPr lang="en-GB" sz="1600" dirty="0"/>
              <a:t>64 </a:t>
            </a:r>
            <a:r>
              <a:rPr lang="en-GB" sz="1600" dirty="0" err="1"/>
              <a:t>milltir</a:t>
            </a:r>
            <a:r>
              <a:rPr lang="en-GB" sz="1600" dirty="0"/>
              <a:t> i </a:t>
            </a:r>
            <a:r>
              <a:rPr lang="en-GB" sz="1600" dirty="0" err="1"/>
              <a:t>ffwrdd</a:t>
            </a:r>
            <a:r>
              <a:rPr lang="en-GB" sz="1600" dirty="0"/>
              <a:t>. </a:t>
            </a:r>
            <a:r>
              <a:rPr lang="en-GB" sz="1600" dirty="0" err="1"/>
              <a:t>Ychwanegiad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hwn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bodoli’n</a:t>
            </a:r>
            <a:r>
              <a:rPr lang="en-GB" sz="1600" dirty="0"/>
              <a:t> </a:t>
            </a:r>
            <a:r>
              <a:rPr lang="en-GB" sz="1600" dirty="0" err="1"/>
              <a:t>barod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Efyrnwy</a:t>
            </a:r>
            <a:r>
              <a:rPr lang="en-GB" sz="1600" dirty="0"/>
              <a:t>, </a:t>
            </a:r>
            <a:r>
              <a:rPr lang="en-GB" sz="1600" dirty="0" err="1"/>
              <a:t>er</a:t>
            </a:r>
            <a:r>
              <a:rPr lang="en-GB" sz="1600" dirty="0"/>
              <a:t> </a:t>
            </a:r>
            <a:r>
              <a:rPr lang="en-GB" sz="1600" dirty="0" err="1"/>
              <a:t>mwyn</a:t>
            </a:r>
            <a:r>
              <a:rPr lang="en-GB" sz="1600" dirty="0"/>
              <a:t> </a:t>
            </a:r>
            <a:r>
              <a:rPr lang="en-GB" sz="1600" dirty="0" err="1"/>
              <a:t>darparu</a:t>
            </a:r>
            <a:r>
              <a:rPr lang="en-GB" sz="1600" dirty="0"/>
              <a:t> </a:t>
            </a:r>
            <a:r>
              <a:rPr lang="en-GB" sz="1600" dirty="0" err="1"/>
              <a:t>cyflenwad</a:t>
            </a:r>
            <a:r>
              <a:rPr lang="en-GB" sz="1600" dirty="0"/>
              <a:t> o </a:t>
            </a:r>
            <a:r>
              <a:rPr lang="en-GB" sz="1600" dirty="0" err="1"/>
              <a:t>ddŵr</a:t>
            </a:r>
            <a:r>
              <a:rPr lang="en-GB" sz="1600" dirty="0"/>
              <a:t> </a:t>
            </a:r>
            <a:r>
              <a:rPr lang="en-GB" sz="1600" dirty="0" err="1"/>
              <a:t>digonol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dyfodol</a:t>
            </a:r>
            <a:r>
              <a:rPr lang="en-GB" sz="1600" dirty="0"/>
              <a:t>. </a:t>
            </a:r>
            <a:r>
              <a:rPr lang="en-GB" sz="1600" dirty="0" err="1"/>
              <a:t>Ystyriwyd</a:t>
            </a:r>
            <a:r>
              <a:rPr lang="en-GB" sz="1600" dirty="0"/>
              <a:t>  </a:t>
            </a:r>
            <a:r>
              <a:rPr lang="en-GB" sz="1600" dirty="0" err="1"/>
              <a:t>tirwedd</a:t>
            </a:r>
            <a:r>
              <a:rPr lang="en-GB" sz="1600" dirty="0"/>
              <a:t> </a:t>
            </a:r>
            <a:r>
              <a:rPr lang="en-GB" sz="1600" dirty="0" err="1"/>
              <a:t>gul</a:t>
            </a:r>
            <a:r>
              <a:rPr lang="en-GB" sz="1600" dirty="0"/>
              <a:t>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berffaith</a:t>
            </a:r>
            <a:r>
              <a:rPr lang="en-GB" sz="1600" dirty="0"/>
              <a:t>.</a:t>
            </a:r>
          </a:p>
          <a:p>
            <a:pPr algn="ctr"/>
            <a:endParaRPr lang="en-GB" sz="1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sz="1600" dirty="0"/>
          </a:p>
          <a:p>
            <a:r>
              <a:rPr lang="en-GB" sz="1600" dirty="0"/>
              <a:t>Cost </a:t>
            </a:r>
            <a:r>
              <a:rPr lang="en-GB" sz="1600" dirty="0" err="1"/>
              <a:t>adeiladu’r</a:t>
            </a:r>
            <a:r>
              <a:rPr lang="en-GB" sz="1600" dirty="0"/>
              <a:t> </a:t>
            </a:r>
            <a:r>
              <a:rPr lang="en-GB" sz="1600" dirty="0" err="1"/>
              <a:t>argae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oedd</a:t>
            </a:r>
            <a:r>
              <a:rPr lang="en-GB" sz="1600" dirty="0"/>
              <a:t> £16 </a:t>
            </a:r>
            <a:r>
              <a:rPr lang="en-GB" sz="1600" dirty="0" err="1"/>
              <a:t>miliwn</a:t>
            </a:r>
            <a:r>
              <a:rPr lang="en-GB" sz="1600" dirty="0"/>
              <a:t>, </a:t>
            </a:r>
            <a:r>
              <a:rPr lang="en-GB" sz="1600" dirty="0" err="1"/>
              <a:t>ychydig</a:t>
            </a:r>
            <a:r>
              <a:rPr lang="en-GB" sz="1600" dirty="0"/>
              <a:t> o </a:t>
            </a:r>
            <a:r>
              <a:rPr lang="en-GB" sz="1600" dirty="0" err="1"/>
              <a:t>filoedd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nag y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mewn</a:t>
            </a:r>
            <a:r>
              <a:rPr lang="en-GB" sz="1600" dirty="0"/>
              <a:t> </a:t>
            </a:r>
            <a:r>
              <a:rPr lang="en-GB" sz="1600" dirty="0" err="1"/>
              <a:t>ardaloedd</a:t>
            </a:r>
            <a:r>
              <a:rPr lang="en-GB" sz="1600" dirty="0"/>
              <a:t> </a:t>
            </a:r>
            <a:r>
              <a:rPr lang="en-GB" sz="1600" dirty="0" err="1"/>
              <a:t>eraill</a:t>
            </a:r>
            <a:r>
              <a:rPr lang="en-GB" sz="1600" dirty="0"/>
              <a:t> a </a:t>
            </a:r>
            <a:r>
              <a:rPr lang="en-GB" sz="1600" dirty="0" err="1"/>
              <a:t>oedd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cael</a:t>
            </a:r>
            <a:r>
              <a:rPr lang="en-GB" sz="1600" dirty="0"/>
              <a:t> </a:t>
            </a:r>
            <a:r>
              <a:rPr lang="en-GB" sz="1600" dirty="0" err="1"/>
              <a:t>eu</a:t>
            </a:r>
            <a:r>
              <a:rPr lang="en-GB" sz="1600" dirty="0"/>
              <a:t> </a:t>
            </a:r>
            <a:r>
              <a:rPr lang="en-GB" sz="1600" dirty="0" err="1"/>
              <a:t>hystyried</a:t>
            </a:r>
            <a:r>
              <a:rPr lang="en-GB" sz="1600" dirty="0"/>
              <a:t>. </a:t>
            </a:r>
            <a:r>
              <a:rPr lang="en-GB" sz="1600" dirty="0" err="1"/>
              <a:t>Gan</a:t>
            </a:r>
            <a:r>
              <a:rPr lang="en-GB" sz="1600" dirty="0"/>
              <a:t> </a:t>
            </a:r>
            <a:r>
              <a:rPr lang="en-GB" sz="1600" dirty="0" err="1"/>
              <a:t>fod</a:t>
            </a:r>
            <a:r>
              <a:rPr lang="en-GB" sz="1600" dirty="0"/>
              <a:t> </a:t>
            </a:r>
            <a:r>
              <a:rPr lang="en-GB" sz="1600" dirty="0" err="1"/>
              <a:t>llawer</a:t>
            </a:r>
            <a:r>
              <a:rPr lang="en-GB" sz="1600" dirty="0"/>
              <a:t> o </a:t>
            </a:r>
            <a:r>
              <a:rPr lang="en-GB" sz="1600" dirty="0" err="1"/>
              <a:t>glai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tir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yr</a:t>
            </a:r>
            <a:r>
              <a:rPr lang="en-GB" sz="1600" dirty="0"/>
              <a:t> </a:t>
            </a:r>
            <a:r>
              <a:rPr lang="en-GB" sz="1600" dirty="0" err="1"/>
              <a:t>ardal</a:t>
            </a:r>
            <a:r>
              <a:rPr lang="en-GB" sz="1600" dirty="0"/>
              <a:t> </a:t>
            </a:r>
            <a:r>
              <a:rPr lang="en-GB" sz="1600" dirty="0" err="1"/>
              <a:t>hon</a:t>
            </a:r>
            <a:r>
              <a:rPr lang="en-GB" sz="1600" dirty="0"/>
              <a:t>, </a:t>
            </a:r>
            <a:r>
              <a:rPr lang="en-GB" sz="1600" dirty="0" err="1"/>
              <a:t>byddai’r</a:t>
            </a:r>
            <a:r>
              <a:rPr lang="en-GB" sz="1600" dirty="0"/>
              <a:t> </a:t>
            </a:r>
            <a:r>
              <a:rPr lang="en-GB" sz="1600" dirty="0" err="1"/>
              <a:t>gost</a:t>
            </a:r>
            <a:r>
              <a:rPr lang="en-GB" sz="1600" dirty="0"/>
              <a:t> </a:t>
            </a:r>
            <a:r>
              <a:rPr lang="en-GB" sz="1600" dirty="0" err="1"/>
              <a:t>adeiladu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rhatach</a:t>
            </a:r>
            <a:r>
              <a:rPr lang="en-GB" sz="1600" dirty="0"/>
              <a:t>.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ogystal</a:t>
            </a:r>
            <a:r>
              <a:rPr lang="en-GB" sz="1600" dirty="0"/>
              <a:t>, </a:t>
            </a:r>
            <a:r>
              <a:rPr lang="en-GB" sz="1600" dirty="0" err="1"/>
              <a:t>roedd</a:t>
            </a:r>
            <a:r>
              <a:rPr lang="en-GB" sz="1600" dirty="0"/>
              <a:t>  </a:t>
            </a:r>
            <a:r>
              <a:rPr lang="en-GB" sz="1600" dirty="0" err="1"/>
              <a:t>Capel</a:t>
            </a:r>
            <a:r>
              <a:rPr lang="en-GB" sz="1600" dirty="0"/>
              <a:t> </a:t>
            </a:r>
            <a:r>
              <a:rPr lang="en-GB" sz="1600" dirty="0" err="1"/>
              <a:t>Celyn</a:t>
            </a:r>
            <a:r>
              <a:rPr lang="en-GB" sz="1600" dirty="0"/>
              <a:t>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llai</a:t>
            </a:r>
            <a:r>
              <a:rPr lang="en-GB" sz="1600" dirty="0"/>
              <a:t> </a:t>
            </a:r>
            <a:r>
              <a:rPr lang="en-GB" sz="1600" dirty="0" err="1" smtClean="0"/>
              <a:t>poblog</a:t>
            </a:r>
            <a:r>
              <a:rPr lang="en-GB" sz="1600" dirty="0" smtClean="0"/>
              <a:t>, </a:t>
            </a:r>
            <a:r>
              <a:rPr lang="en-GB" sz="1600" dirty="0"/>
              <a:t>ac </a:t>
            </a:r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pendraw</a:t>
            </a:r>
            <a:r>
              <a:rPr lang="en-GB" sz="1600" dirty="0"/>
              <a:t> </a:t>
            </a:r>
            <a:r>
              <a:rPr lang="en-GB" sz="1600" dirty="0" err="1"/>
              <a:t>ni</a:t>
            </a:r>
            <a:r>
              <a:rPr lang="en-GB" sz="1600" dirty="0"/>
              <a:t> </a:t>
            </a:r>
            <a:r>
              <a:rPr lang="en-GB" sz="1600" dirty="0" err="1"/>
              <a:t>fyddai’n</a:t>
            </a:r>
            <a:r>
              <a:rPr lang="en-GB" sz="1600" dirty="0"/>
              <a:t> </a:t>
            </a:r>
            <a:r>
              <a:rPr lang="en-GB" sz="1600" dirty="0" err="1"/>
              <a:t>rhaid</a:t>
            </a:r>
            <a:r>
              <a:rPr lang="en-GB" sz="1600" dirty="0"/>
              <a:t> </a:t>
            </a:r>
            <a:r>
              <a:rPr lang="en-GB" sz="1600" dirty="0" err="1"/>
              <a:t>talu</a:t>
            </a:r>
            <a:r>
              <a:rPr lang="en-GB" sz="1600" dirty="0"/>
              <a:t> </a:t>
            </a:r>
            <a:r>
              <a:rPr lang="en-GB" sz="1600" dirty="0" err="1"/>
              <a:t>iawndal</a:t>
            </a:r>
            <a:r>
              <a:rPr lang="en-GB" sz="1600" dirty="0"/>
              <a:t> i </a:t>
            </a:r>
            <a:r>
              <a:rPr lang="en-GB" sz="1600" dirty="0" err="1"/>
              <a:t>nifer</a:t>
            </a:r>
            <a:r>
              <a:rPr lang="en-GB" sz="1600" dirty="0"/>
              <a:t> </a:t>
            </a:r>
            <a:r>
              <a:rPr lang="en-GB" sz="1600" dirty="0" err="1"/>
              <a:t>fawr</a:t>
            </a:r>
            <a:r>
              <a:rPr lang="en-GB" sz="1600" dirty="0"/>
              <a:t> o </a:t>
            </a:r>
            <a:r>
              <a:rPr lang="en-GB" sz="1600" dirty="0" err="1"/>
              <a:t>bobl</a:t>
            </a:r>
            <a:r>
              <a:rPr lang="en-GB" sz="1600" dirty="0"/>
              <a:t>. </a:t>
            </a:r>
            <a:r>
              <a:rPr lang="en-GB" sz="1600" dirty="0" err="1"/>
              <a:t>Byddai</a:t>
            </a:r>
            <a:r>
              <a:rPr lang="en-GB" sz="1600" dirty="0"/>
              <a:t> </a:t>
            </a:r>
            <a:r>
              <a:rPr lang="en-GB" sz="1600" dirty="0" err="1"/>
              <a:t>hyn</a:t>
            </a:r>
            <a:r>
              <a:rPr lang="en-GB" sz="1600" dirty="0"/>
              <a:t> felly </a:t>
            </a:r>
            <a:r>
              <a:rPr lang="en-GB" sz="1600" dirty="0" err="1"/>
              <a:t>yn</a:t>
            </a:r>
            <a:r>
              <a:rPr lang="en-GB" sz="1600" dirty="0"/>
              <a:t> </a:t>
            </a:r>
            <a:r>
              <a:rPr lang="en-GB" sz="1600" dirty="0" err="1"/>
              <a:t>arbed</a:t>
            </a:r>
            <a:r>
              <a:rPr lang="en-GB" sz="1600" dirty="0"/>
              <a:t> </a:t>
            </a:r>
            <a:r>
              <a:rPr lang="en-GB" sz="1600" dirty="0" err="1"/>
              <a:t>arian</a:t>
            </a:r>
            <a:r>
              <a:rPr lang="en-GB" sz="1600" dirty="0"/>
              <a:t> </a:t>
            </a:r>
            <a:r>
              <a:rPr lang="en-GB" sz="1600" dirty="0" err="1"/>
              <a:t>i’r</a:t>
            </a:r>
            <a:r>
              <a:rPr lang="en-GB" sz="1600" dirty="0"/>
              <a:t> </a:t>
            </a:r>
            <a:r>
              <a:rPr lang="en-GB" sz="1600" dirty="0" err="1"/>
              <a:t>Llywodraeth</a:t>
            </a:r>
            <a:r>
              <a:rPr lang="en-GB" sz="1600" dirty="0"/>
              <a:t>.</a:t>
            </a:r>
          </a:p>
          <a:p>
            <a:r>
              <a:rPr lang="en-GB" sz="1600" dirty="0" err="1"/>
              <a:t>Yn</a:t>
            </a:r>
            <a:r>
              <a:rPr lang="en-GB" sz="1600" dirty="0"/>
              <a:t> y </a:t>
            </a:r>
            <a:r>
              <a:rPr lang="en-GB" sz="1600" dirty="0" err="1"/>
              <a:t>diwedd</a:t>
            </a:r>
            <a:r>
              <a:rPr lang="en-GB" sz="1600" dirty="0"/>
              <a:t>, </a:t>
            </a:r>
            <a:r>
              <a:rPr lang="en-GB" sz="1600" dirty="0" err="1">
                <a:solidFill>
                  <a:srgbClr val="000066"/>
                </a:solidFill>
              </a:rPr>
              <a:t>er</a:t>
            </a:r>
            <a:r>
              <a:rPr lang="en-GB" sz="1600" dirty="0">
                <a:solidFill>
                  <a:srgbClr val="000066"/>
                </a:solidFill>
              </a:rPr>
              <a:t> </a:t>
            </a:r>
            <a:r>
              <a:rPr lang="en-GB" sz="1600" dirty="0" err="1">
                <a:solidFill>
                  <a:srgbClr val="000066"/>
                </a:solidFill>
              </a:rPr>
              <a:t>gwaetha’r</a:t>
            </a:r>
            <a:r>
              <a:rPr lang="en-GB" sz="1600" dirty="0">
                <a:solidFill>
                  <a:srgbClr val="000066"/>
                </a:solidFill>
              </a:rPr>
              <a:t> </a:t>
            </a:r>
            <a:r>
              <a:rPr lang="en-GB" sz="1600" dirty="0" err="1">
                <a:solidFill>
                  <a:srgbClr val="000066"/>
                </a:solidFill>
              </a:rPr>
              <a:t>gwrthwynebiad</a:t>
            </a:r>
            <a:r>
              <a:rPr lang="en-GB" sz="1600" dirty="0"/>
              <a:t> </a:t>
            </a:r>
            <a:r>
              <a:rPr lang="en-GB" sz="1600" dirty="0" err="1"/>
              <a:t>gan</a:t>
            </a:r>
            <a:r>
              <a:rPr lang="en-GB" sz="1600" dirty="0"/>
              <a:t> y </a:t>
            </a:r>
            <a:r>
              <a:rPr lang="en-GB" sz="1600" dirty="0" err="1"/>
              <a:t>trigolion</a:t>
            </a:r>
            <a:r>
              <a:rPr lang="en-GB" sz="1600" dirty="0"/>
              <a:t>, </a:t>
            </a:r>
            <a:r>
              <a:rPr lang="en-GB" sz="1600" dirty="0" err="1"/>
              <a:t>dewiswyd</a:t>
            </a:r>
            <a:r>
              <a:rPr lang="en-GB" sz="1600" dirty="0"/>
              <a:t> y </a:t>
            </a:r>
            <a:r>
              <a:rPr lang="en-GB" sz="1600" dirty="0" err="1"/>
              <a:t>safle</a:t>
            </a:r>
            <a:r>
              <a:rPr lang="en-GB" sz="1600" dirty="0"/>
              <a:t> </a:t>
            </a:r>
            <a:r>
              <a:rPr lang="en-GB" sz="1600" dirty="0" err="1"/>
              <a:t>yng</a:t>
            </a:r>
            <a:r>
              <a:rPr lang="en-GB" sz="1600" dirty="0"/>
              <a:t> </a:t>
            </a:r>
            <a:r>
              <a:rPr lang="en-GB" sz="1600" dirty="0" err="1"/>
              <a:t>Nghwm</a:t>
            </a:r>
            <a:r>
              <a:rPr lang="en-GB" sz="1600" dirty="0"/>
              <a:t> Tryweryn ac </a:t>
            </a:r>
            <a:r>
              <a:rPr lang="en-GB" sz="1600" dirty="0" err="1"/>
              <a:t>adeiladwyd</a:t>
            </a:r>
            <a:r>
              <a:rPr lang="en-GB" sz="1600" dirty="0"/>
              <a:t> y </a:t>
            </a:r>
            <a:r>
              <a:rPr lang="en-GB" sz="1600" dirty="0" err="1"/>
              <a:t>gronfa</a:t>
            </a:r>
            <a:r>
              <a:rPr lang="en-GB" sz="1600" dirty="0"/>
              <a:t> </a:t>
            </a:r>
            <a:r>
              <a:rPr lang="en-GB" sz="1600" dirty="0" err="1"/>
              <a:t>ddŵr</a:t>
            </a:r>
            <a:r>
              <a:rPr lang="en-GB" sz="1600" dirty="0"/>
              <a:t>.</a:t>
            </a:r>
            <a:r>
              <a:rPr lang="en-GB" dirty="0"/>
              <a:t> 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5435600" y="476250"/>
            <a:ext cx="309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5724525" y="476250"/>
            <a:ext cx="288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660066"/>
                </a:solidFill>
              </a:rPr>
              <a:t>Llais goddefol</a:t>
            </a:r>
          </a:p>
        </p:txBody>
      </p:sp>
      <p:pic>
        <p:nvPicPr>
          <p:cNvPr id="17414" name="Picture 1" descr="Map of Llyn Celyn, showing River Tryweryn Whitewater Cent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3284538"/>
            <a:ext cx="1514475" cy="1303337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3758</Words>
  <Application>Microsoft Office PowerPoint</Application>
  <PresentationFormat>On-screen Show (4:3)</PresentationFormat>
  <Paragraphs>224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Esbonio Nodweddion Ieithyddol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Carmarthenshire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Dwyn i gof</dc:title>
  <dc:creator>MOwen</dc:creator>
  <cp:lastModifiedBy>WJEC</cp:lastModifiedBy>
  <cp:revision>11</cp:revision>
  <dcterms:created xsi:type="dcterms:W3CDTF">2014-04-03T10:17:03Z</dcterms:created>
  <dcterms:modified xsi:type="dcterms:W3CDTF">2014-10-14T11:50:10Z</dcterms:modified>
</cp:coreProperties>
</file>